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1" r:id="rId3"/>
    <p:sldMasterId id="2147483732" r:id="rId4"/>
  </p:sldMasterIdLst>
  <p:notesMasterIdLst>
    <p:notesMasterId r:id="rId57"/>
  </p:notesMasterIdLst>
  <p:sldIdLst>
    <p:sldId id="434" r:id="rId5"/>
    <p:sldId id="283" r:id="rId6"/>
    <p:sldId id="290" r:id="rId7"/>
    <p:sldId id="366" r:id="rId8"/>
    <p:sldId id="367" r:id="rId9"/>
    <p:sldId id="370" r:id="rId10"/>
    <p:sldId id="372" r:id="rId11"/>
    <p:sldId id="373" r:id="rId12"/>
    <p:sldId id="374" r:id="rId13"/>
    <p:sldId id="375" r:id="rId14"/>
    <p:sldId id="376" r:id="rId15"/>
    <p:sldId id="377" r:id="rId16"/>
    <p:sldId id="348" r:id="rId17"/>
    <p:sldId id="349" r:id="rId18"/>
    <p:sldId id="350" r:id="rId19"/>
    <p:sldId id="530" r:id="rId20"/>
    <p:sldId id="531" r:id="rId21"/>
    <p:sldId id="355" r:id="rId22"/>
    <p:sldId id="356" r:id="rId23"/>
    <p:sldId id="357" r:id="rId24"/>
    <p:sldId id="321" r:id="rId25"/>
    <p:sldId id="432" r:id="rId26"/>
    <p:sldId id="326" r:id="rId27"/>
    <p:sldId id="266" r:id="rId28"/>
    <p:sldId id="497" r:id="rId29"/>
    <p:sldId id="437" r:id="rId30"/>
    <p:sldId id="439" r:id="rId31"/>
    <p:sldId id="441" r:id="rId32"/>
    <p:sldId id="442" r:id="rId33"/>
    <p:sldId id="443" r:id="rId34"/>
    <p:sldId id="447" r:id="rId35"/>
    <p:sldId id="448" r:id="rId36"/>
    <p:sldId id="449" r:id="rId37"/>
    <p:sldId id="453" r:id="rId38"/>
    <p:sldId id="454" r:id="rId39"/>
    <p:sldId id="464" r:id="rId40"/>
    <p:sldId id="465" r:id="rId41"/>
    <p:sldId id="466" r:id="rId42"/>
    <p:sldId id="476" r:id="rId43"/>
    <p:sldId id="479" r:id="rId44"/>
    <p:sldId id="481" r:id="rId45"/>
    <p:sldId id="482" r:id="rId46"/>
    <p:sldId id="484" r:id="rId47"/>
    <p:sldId id="485" r:id="rId48"/>
    <p:sldId id="486" r:id="rId49"/>
    <p:sldId id="487" r:id="rId50"/>
    <p:sldId id="488" r:id="rId51"/>
    <p:sldId id="491" r:id="rId52"/>
    <p:sldId id="492" r:id="rId53"/>
    <p:sldId id="498" r:id="rId54"/>
    <p:sldId id="495" r:id="rId55"/>
    <p:sldId id="496" r:id="rId56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FB8"/>
    <a:srgbClr val="3CB1EC"/>
    <a:srgbClr val="DEDEDE"/>
    <a:srgbClr val="FFFFFF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63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60" y="40"/>
      </p:cViewPr>
      <p:guideLst>
        <p:guide orient="horz"/>
        <p:guide pos="76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1" Type="http://schemas.openxmlformats.org/officeDocument/2006/relationships/tags" Target="tags/tag1.xml"/><Relationship Id="rId60" Type="http://schemas.openxmlformats.org/officeDocument/2006/relationships/tableStyles" Target="tableStyles.xml"/><Relationship Id="rId6" Type="http://schemas.openxmlformats.org/officeDocument/2006/relationships/slide" Target="slides/slide2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EF939-7F4C-1C4C-845B-0F664143355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24C48-5CA5-D941-9E80-926F4A8E064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6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6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5" Type="http://schemas.openxmlformats.org/officeDocument/2006/relationships/theme" Target="../theme/theme1.xml"/><Relationship Id="rId74" Type="http://schemas.openxmlformats.org/officeDocument/2006/relationships/image" Target="../media/image2.png"/><Relationship Id="rId73" Type="http://schemas.openxmlformats.org/officeDocument/2006/relationships/image" Target="../media/image1.png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5" Type="http://schemas.openxmlformats.org/officeDocument/2006/relationships/theme" Target="../theme/theme3.xml"/><Relationship Id="rId74" Type="http://schemas.openxmlformats.org/officeDocument/2006/relationships/image" Target="../media/image2.png"/><Relationship Id="rId73" Type="http://schemas.openxmlformats.org/officeDocument/2006/relationships/image" Target="../media/image1.png"/><Relationship Id="rId72" Type="http://schemas.openxmlformats.org/officeDocument/2006/relationships/slideLayout" Target="../slideLayouts/slideLayout154.xml"/><Relationship Id="rId71" Type="http://schemas.openxmlformats.org/officeDocument/2006/relationships/slideLayout" Target="../slideLayouts/slideLayout153.xml"/><Relationship Id="rId70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89.xml"/><Relationship Id="rId69" Type="http://schemas.openxmlformats.org/officeDocument/2006/relationships/slideLayout" Target="../slideLayouts/slideLayout151.xml"/><Relationship Id="rId68" Type="http://schemas.openxmlformats.org/officeDocument/2006/relationships/slideLayout" Target="../slideLayouts/slideLayout150.xml"/><Relationship Id="rId67" Type="http://schemas.openxmlformats.org/officeDocument/2006/relationships/slideLayout" Target="../slideLayouts/slideLayout149.xml"/><Relationship Id="rId66" Type="http://schemas.openxmlformats.org/officeDocument/2006/relationships/slideLayout" Target="../slideLayouts/slideLayout148.xml"/><Relationship Id="rId65" Type="http://schemas.openxmlformats.org/officeDocument/2006/relationships/slideLayout" Target="../slideLayouts/slideLayout147.xml"/><Relationship Id="rId64" Type="http://schemas.openxmlformats.org/officeDocument/2006/relationships/slideLayout" Target="../slideLayouts/slideLayout146.xml"/><Relationship Id="rId63" Type="http://schemas.openxmlformats.org/officeDocument/2006/relationships/slideLayout" Target="../slideLayouts/slideLayout145.xml"/><Relationship Id="rId62" Type="http://schemas.openxmlformats.org/officeDocument/2006/relationships/slideLayout" Target="../slideLayouts/slideLayout144.xml"/><Relationship Id="rId61" Type="http://schemas.openxmlformats.org/officeDocument/2006/relationships/slideLayout" Target="../slideLayouts/slideLayout143.xml"/><Relationship Id="rId60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88.xml"/><Relationship Id="rId59" Type="http://schemas.openxmlformats.org/officeDocument/2006/relationships/slideLayout" Target="../slideLayouts/slideLayout141.xml"/><Relationship Id="rId58" Type="http://schemas.openxmlformats.org/officeDocument/2006/relationships/slideLayout" Target="../slideLayouts/slideLayout140.xml"/><Relationship Id="rId57" Type="http://schemas.openxmlformats.org/officeDocument/2006/relationships/slideLayout" Target="../slideLayouts/slideLayout139.xml"/><Relationship Id="rId56" Type="http://schemas.openxmlformats.org/officeDocument/2006/relationships/slideLayout" Target="../slideLayouts/slideLayout138.xml"/><Relationship Id="rId55" Type="http://schemas.openxmlformats.org/officeDocument/2006/relationships/slideLayout" Target="../slideLayouts/slideLayout137.xml"/><Relationship Id="rId54" Type="http://schemas.openxmlformats.org/officeDocument/2006/relationships/slideLayout" Target="../slideLayouts/slideLayout136.xml"/><Relationship Id="rId53" Type="http://schemas.openxmlformats.org/officeDocument/2006/relationships/slideLayout" Target="../slideLayouts/slideLayout135.xml"/><Relationship Id="rId52" Type="http://schemas.openxmlformats.org/officeDocument/2006/relationships/slideLayout" Target="../slideLayouts/slideLayout134.xml"/><Relationship Id="rId51" Type="http://schemas.openxmlformats.org/officeDocument/2006/relationships/slideLayout" Target="../slideLayouts/slideLayout133.xml"/><Relationship Id="rId50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31.xml"/><Relationship Id="rId48" Type="http://schemas.openxmlformats.org/officeDocument/2006/relationships/slideLayout" Target="../slideLayouts/slideLayout130.xml"/><Relationship Id="rId47" Type="http://schemas.openxmlformats.org/officeDocument/2006/relationships/slideLayout" Target="../slideLayouts/slideLayout129.xml"/><Relationship Id="rId46" Type="http://schemas.openxmlformats.org/officeDocument/2006/relationships/slideLayout" Target="../slideLayouts/slideLayout128.xml"/><Relationship Id="rId45" Type="http://schemas.openxmlformats.org/officeDocument/2006/relationships/slideLayout" Target="../slideLayouts/slideLayout127.xml"/><Relationship Id="rId44" Type="http://schemas.openxmlformats.org/officeDocument/2006/relationships/slideLayout" Target="../slideLayouts/slideLayout126.xml"/><Relationship Id="rId43" Type="http://schemas.openxmlformats.org/officeDocument/2006/relationships/slideLayout" Target="../slideLayouts/slideLayout125.xml"/><Relationship Id="rId42" Type="http://schemas.openxmlformats.org/officeDocument/2006/relationships/slideLayout" Target="../slideLayouts/slideLayout124.xml"/><Relationship Id="rId41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21.xml"/><Relationship Id="rId38" Type="http://schemas.openxmlformats.org/officeDocument/2006/relationships/slideLayout" Target="../slideLayouts/slideLayout120.xml"/><Relationship Id="rId37" Type="http://schemas.openxmlformats.org/officeDocument/2006/relationships/slideLayout" Target="../slideLayouts/slideLayout119.xml"/><Relationship Id="rId36" Type="http://schemas.openxmlformats.org/officeDocument/2006/relationships/slideLayout" Target="../slideLayouts/slideLayout118.xml"/><Relationship Id="rId35" Type="http://schemas.openxmlformats.org/officeDocument/2006/relationships/slideLayout" Target="../slideLayouts/slideLayout117.xml"/><Relationship Id="rId34" Type="http://schemas.openxmlformats.org/officeDocument/2006/relationships/slideLayout" Target="../slideLayouts/slideLayout116.xml"/><Relationship Id="rId33" Type="http://schemas.openxmlformats.org/officeDocument/2006/relationships/slideLayout" Target="../slideLayouts/slideLayout115.xml"/><Relationship Id="rId32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2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</p:sldLayoutIdLst>
  <p:hf sldNum="0" hdr="0" ftr="0" dt="0"/>
  <p:txStyles>
    <p:titleStyle>
      <a:lvl1pPr algn="l" defTabSz="91440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2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71" r:id="rId39"/>
    <p:sldLayoutId id="2147483772" r:id="rId40"/>
    <p:sldLayoutId id="2147483773" r:id="rId41"/>
    <p:sldLayoutId id="2147483774" r:id="rId42"/>
    <p:sldLayoutId id="2147483775" r:id="rId43"/>
    <p:sldLayoutId id="2147483776" r:id="rId44"/>
    <p:sldLayoutId id="2147483777" r:id="rId45"/>
    <p:sldLayoutId id="2147483778" r:id="rId46"/>
    <p:sldLayoutId id="2147483779" r:id="rId47"/>
    <p:sldLayoutId id="2147483780" r:id="rId48"/>
    <p:sldLayoutId id="2147483781" r:id="rId49"/>
    <p:sldLayoutId id="2147483782" r:id="rId50"/>
    <p:sldLayoutId id="2147483783" r:id="rId51"/>
    <p:sldLayoutId id="2147483784" r:id="rId52"/>
    <p:sldLayoutId id="2147483785" r:id="rId53"/>
    <p:sldLayoutId id="2147483786" r:id="rId54"/>
    <p:sldLayoutId id="2147483787" r:id="rId55"/>
    <p:sldLayoutId id="2147483788" r:id="rId56"/>
    <p:sldLayoutId id="2147483789" r:id="rId57"/>
    <p:sldLayoutId id="2147483790" r:id="rId58"/>
    <p:sldLayoutId id="2147483791" r:id="rId59"/>
    <p:sldLayoutId id="2147483792" r:id="rId60"/>
    <p:sldLayoutId id="2147483793" r:id="rId61"/>
    <p:sldLayoutId id="2147483794" r:id="rId62"/>
    <p:sldLayoutId id="2147483795" r:id="rId63"/>
    <p:sldLayoutId id="2147483796" r:id="rId64"/>
    <p:sldLayoutId id="2147483797" r:id="rId65"/>
    <p:sldLayoutId id="2147483798" r:id="rId66"/>
    <p:sldLayoutId id="2147483799" r:id="rId67"/>
    <p:sldLayoutId id="2147483800" r:id="rId68"/>
    <p:sldLayoutId id="2147483801" r:id="rId69"/>
    <p:sldLayoutId id="2147483802" r:id="rId70"/>
    <p:sldLayoutId id="2147483803" r:id="rId71"/>
    <p:sldLayoutId id="2147483804" r:id="rId72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microsoft.com/office/2007/relationships/hdphoto" Target="../media/image32.wdp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3.xml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4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" y="0"/>
            <a:ext cx="1179068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200978" y="3247808"/>
            <a:ext cx="87775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201295" y="3843438"/>
            <a:ext cx="12191999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第十五章 牙体缺损，牙列缺损</a:t>
            </a:r>
            <a:r>
              <a:rPr lang="en-US" altLang="zh-CN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/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缺失的修复</a:t>
            </a:r>
            <a:endParaRPr lang="zh-CN" altLang="en-US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第六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章 </a:t>
            </a:r>
            <a:r>
              <a:rPr lang="zh-CN" altLang="en-US" sz="4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口腔粘膜疾病</a:t>
            </a:r>
            <a:endParaRPr lang="zh-CN" altLang="en-US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788410" y="5204065"/>
            <a:ext cx="461579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口腔科学教学团队   金雪梅 副主任医师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9609" y="1721774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（四）全冠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4250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2372747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全瓷冠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77839" y="2856322"/>
            <a:ext cx="6445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全瓷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冠（</a:t>
            </a:r>
            <a:r>
              <a:rPr 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all ceramic crown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）是以陶瓷材料制成的覆盖整个牙冠表面的修复体。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图片 11" descr="前牙全瓷冠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373874" y="2937004"/>
            <a:ext cx="3563869" cy="24884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6665" y="1653199"/>
            <a:ext cx="2339102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（五）桩核冠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4179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69226" y="2224950"/>
            <a:ext cx="11229974" cy="96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是利用插入根管内的桩来固位，在残冠或残根上先形成金属桩核或树脂核，然后再制作全冠修复体的总称。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1" name="图片 10" descr="IMG_5896_副本.jpg"/>
          <p:cNvPicPr>
            <a:picLocks noChangeAspect="1"/>
          </p:cNvPicPr>
          <p:nvPr/>
        </p:nvPicPr>
        <p:blipFill>
          <a:blip r:embed="rId1" cstate="print"/>
          <a:srcRect l="6557" t="23672" r="10708" b="12887"/>
          <a:stretch>
            <a:fillRect/>
          </a:stretch>
        </p:blipFill>
        <p:spPr>
          <a:xfrm>
            <a:off x="1646216" y="3816277"/>
            <a:ext cx="3203814" cy="1752514"/>
          </a:xfrm>
          <a:prstGeom prst="rect">
            <a:avLst/>
          </a:prstGeom>
        </p:spPr>
      </p:pic>
      <p:pic>
        <p:nvPicPr>
          <p:cNvPr id="12" name="图片 11" descr="IMG_5848.JPG"/>
          <p:cNvPicPr>
            <a:picLocks noChangeAspect="1"/>
          </p:cNvPicPr>
          <p:nvPr/>
        </p:nvPicPr>
        <p:blipFill>
          <a:blip r:embed="rId2" cstate="print"/>
          <a:srcRect l="24999" t="32995" r="15278" b="15750"/>
          <a:stretch>
            <a:fillRect/>
          </a:stretch>
        </p:blipFill>
        <p:spPr>
          <a:xfrm>
            <a:off x="8229526" y="3847605"/>
            <a:ext cx="3071834" cy="1757548"/>
          </a:xfrm>
          <a:prstGeom prst="rect">
            <a:avLst/>
          </a:prstGeom>
        </p:spPr>
      </p:pic>
      <p:pic>
        <p:nvPicPr>
          <p:cNvPr id="13" name="图片 12" descr="IMG_6498_副本.jpg"/>
          <p:cNvPicPr>
            <a:picLocks noChangeAspect="1"/>
          </p:cNvPicPr>
          <p:nvPr/>
        </p:nvPicPr>
        <p:blipFill>
          <a:blip r:embed="rId3" cstate="print"/>
          <a:srcRect t="19327" b="5120"/>
          <a:stretch>
            <a:fillRect/>
          </a:stretch>
        </p:blipFill>
        <p:spPr>
          <a:xfrm>
            <a:off x="4896177" y="3828152"/>
            <a:ext cx="3285930" cy="175251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7838" y="1632407"/>
            <a:ext cx="3416320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（六）暂时性修复体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4250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582497" y="2243656"/>
            <a:ext cx="6045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暂时修复体（</a:t>
            </a:r>
            <a:r>
              <a:rPr 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temporary restoration）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是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在固定修复的牙体预备后至最终固定修复体完成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前患者不能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自由取戴的临时性修复体。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1" name="图片 10" descr="660864732321657035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37927" y="2343446"/>
            <a:ext cx="4132614" cy="275507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牙列缺损的固定局部义齿修复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477838" y="3500796"/>
            <a:ext cx="9913110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固定桥黏固或黏接于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基牙上的部分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6263" y="2762383"/>
            <a:ext cx="242887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（一）固位体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72230" y="2279650"/>
            <a:ext cx="3840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固定局部义齿的组成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576263" y="4548085"/>
            <a:ext cx="9913110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固定桥恢复缺失牙形态和功能的部分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6263" y="3914639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（二）桥体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5" name="Shape 103"/>
          <p:cNvSpPr/>
          <p:nvPr/>
        </p:nvSpPr>
        <p:spPr>
          <a:xfrm>
            <a:off x="477838" y="5602210"/>
            <a:ext cx="9913110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固定桥连接桥体与固位体的部分，有固定连接体与非固定连接体两种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6263" y="4959431"/>
            <a:ext cx="242887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（三）连接体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8" name="图片 17" descr="IMG_256"/>
          <p:cNvPicPr/>
          <p:nvPr/>
        </p:nvPicPr>
        <p:blipFill rotWithShape="1">
          <a:blip r:embed="rId1" cstate="print"/>
          <a:srcRect b="21646"/>
          <a:stretch>
            <a:fillRect/>
          </a:stretch>
        </p:blipFill>
        <p:spPr>
          <a:xfrm>
            <a:off x="8579099" y="2279811"/>
            <a:ext cx="3012111" cy="267993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9260840" y="4749165"/>
            <a:ext cx="2931160" cy="78041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固定局部义齿的组成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A.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固位体；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B.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桥体；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C.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连接体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4225" y="1269365"/>
            <a:ext cx="108724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牙列缺损(dentition defect)是指单颌或上下颌牙列中部分自然牙的缺失。固定义齿(fixed prosthesis)是利用缺失牙间隙两端或一端的天然牙或牙根作为基牙，在其上制作固位体，并与人工牙连接成为一个整体，借黏固剂黏固于基牙上，患者不能自行摘戴的修复体。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83967" y="2448479"/>
            <a:ext cx="9913110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双端固定桥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838" y="1653827"/>
            <a:ext cx="377539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（一）按结构不同分类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83967" y="2923553"/>
            <a:ext cx="9320987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半固定桥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75760" y="978043"/>
            <a:ext cx="3840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固定局部义齿的类型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80916" y="3337715"/>
            <a:ext cx="10291484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单端固定桥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83967" y="3729379"/>
            <a:ext cx="10291484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复合固定桥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3" name="图片 12" descr="IMG_256"/>
          <p:cNvPicPr/>
          <p:nvPr/>
        </p:nvPicPr>
        <p:blipFill rotWithShape="1">
          <a:blip r:embed="rId1" cstate="print"/>
          <a:srcRect b="11779"/>
          <a:stretch>
            <a:fillRect/>
          </a:stretch>
        </p:blipFill>
        <p:spPr>
          <a:xfrm>
            <a:off x="5059693" y="1768515"/>
            <a:ext cx="2800350" cy="1747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 descr="IMG_256"/>
          <p:cNvPicPr/>
          <p:nvPr/>
        </p:nvPicPr>
        <p:blipFill rotWithShape="1">
          <a:blip r:embed="rId2" cstate="print"/>
          <a:srcRect r="49062"/>
          <a:stretch>
            <a:fillRect/>
          </a:stretch>
        </p:blipFill>
        <p:spPr>
          <a:xfrm>
            <a:off x="8570502" y="1365909"/>
            <a:ext cx="2712162" cy="219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 descr="IMG_256"/>
          <p:cNvPicPr/>
          <p:nvPr/>
        </p:nvPicPr>
        <p:blipFill rotWithShape="1">
          <a:blip r:embed="rId2" cstate="print"/>
          <a:srcRect l="56427"/>
          <a:stretch>
            <a:fillRect/>
          </a:stretch>
        </p:blipFill>
        <p:spPr>
          <a:xfrm>
            <a:off x="5386502" y="3618352"/>
            <a:ext cx="2320045" cy="219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 descr="IMG_2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0391" y="4163371"/>
            <a:ext cx="3133725" cy="1571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5690870" y="3556635"/>
            <a:ext cx="1682750" cy="35242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双端固定桥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9281160" y="3556635"/>
            <a:ext cx="1682115" cy="35306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半固定桥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5777230" y="5734050"/>
            <a:ext cx="1682115" cy="35306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单端固定桥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9280525" y="5669915"/>
            <a:ext cx="1682750" cy="35242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复合固定桥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58391" y="2581796"/>
            <a:ext cx="9913110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金属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烤瓷固定桥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4554" y="1833397"/>
            <a:ext cx="377539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（二）按材料不同分类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8" y="2979283"/>
            <a:ext cx="9320987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金属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树脂固定桥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75760" y="979707"/>
            <a:ext cx="3840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固定局部义齿的类型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2991" y="3393613"/>
            <a:ext cx="10291484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全瓷固定桥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3796302"/>
            <a:ext cx="10291484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金属固定桥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5" name="组 4"/>
          <p:cNvGrpSpPr>
            <a:grpSpLocks noChangeAspect="1"/>
          </p:cNvGrpSpPr>
          <p:nvPr/>
        </p:nvGrpSpPr>
        <p:grpSpPr>
          <a:xfrm>
            <a:off x="5618733" y="1925946"/>
            <a:ext cx="4321780" cy="1440000"/>
            <a:chOff x="4989158" y="1768236"/>
            <a:chExt cx="5402225" cy="18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158" y="1768236"/>
              <a:ext cx="2701112" cy="180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270" y="1768236"/>
              <a:ext cx="2701113" cy="1800000"/>
            </a:xfrm>
            <a:prstGeom prst="rect">
              <a:avLst/>
            </a:prstGeom>
          </p:spPr>
        </p:pic>
      </p:grpSp>
      <p:grpSp>
        <p:nvGrpSpPr>
          <p:cNvPr id="14" name="组 13"/>
          <p:cNvGrpSpPr>
            <a:grpSpLocks noChangeAspect="1"/>
          </p:cNvGrpSpPr>
          <p:nvPr/>
        </p:nvGrpSpPr>
        <p:grpSpPr>
          <a:xfrm>
            <a:off x="2760847" y="4191856"/>
            <a:ext cx="4321334" cy="1440000"/>
            <a:chOff x="4989158" y="4144007"/>
            <a:chExt cx="5401668" cy="18000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158" y="4144007"/>
              <a:ext cx="2700000" cy="1800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826" y="4144007"/>
              <a:ext cx="2700000" cy="1800000"/>
            </a:xfrm>
            <a:prstGeom prst="rect">
              <a:avLst/>
            </a:prstGeom>
          </p:spPr>
        </p:pic>
      </p:grpSp>
      <p:sp>
        <p:nvSpPr>
          <p:cNvPr id="15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10509250" y="3536315"/>
            <a:ext cx="1682750" cy="35242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金属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烤瓷固定桥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0" y="5828030"/>
            <a:ext cx="1682115" cy="35306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全瓷固定桥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7272468" y="4191856"/>
            <a:ext cx="4322224" cy="1440000"/>
            <a:chOff x="7386239" y="3698886"/>
            <a:chExt cx="4322224" cy="144000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7573" y="3698886"/>
              <a:ext cx="2160890" cy="1440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6239" y="3698886"/>
              <a:ext cx="2160890" cy="1440000"/>
            </a:xfrm>
            <a:prstGeom prst="rect">
              <a:avLst/>
            </a:prstGeom>
          </p:spPr>
        </p:pic>
      </p:grpSp>
      <p:sp>
        <p:nvSpPr>
          <p:cNvPr id="20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10509250" y="5807710"/>
            <a:ext cx="1682750" cy="353060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金属固定桥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1260" y="274955"/>
            <a:ext cx="10391140" cy="1143000"/>
          </a:xfrm>
        </p:spPr>
        <p:txBody>
          <a:bodyPr/>
          <a:p>
            <a:pPr algn="l"/>
            <a:r>
              <a:rPr lang="zh-CN" altLang="en-US" sz="4400"/>
              <a:t>思政小故事（诚实</a:t>
            </a:r>
            <a:r>
              <a:rPr lang="zh-CN" altLang="en-US" sz="4400"/>
              <a:t>守信）</a:t>
            </a:r>
            <a:endParaRPr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721995" y="1266190"/>
            <a:ext cx="10401300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现在外面民营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医院广告上常有成人七天快速矫正，这是怎么回事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呢？一般来讲，牙齿矫正是通过戴用矫正器来实现牙齿的生理性的移动，解决牙齿排列、嘴凸或者是咬合不好等问题。牙齿的移动速度一般是每个月1毫米左右，所以7天矫正牙齿是不可能的。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牙齿磨小，在7天时间内带上牙冠，就是所谓的美容冠快速矫正，这并不是真正意义上的矫正牙齿。当牙齿不齐的时候，通过磨除牙体组织，用冠的方式来改变牙齿的形态与排列，这样外边看起来虽然牙齿是整齐的，其实牙根还在不齐的位置上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备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6775" y="3602990"/>
            <a:ext cx="4573270" cy="25844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1260" y="274955"/>
            <a:ext cx="10391140" cy="1143000"/>
          </a:xfrm>
        </p:spPr>
        <p:txBody>
          <a:bodyPr/>
          <a:p>
            <a:pPr algn="l"/>
            <a:r>
              <a:rPr lang="zh-CN" altLang="en-US" sz="4400"/>
              <a:t>思政小故事（诚实</a:t>
            </a:r>
            <a:r>
              <a:rPr lang="zh-CN" altLang="en-US" sz="4400"/>
              <a:t>守信）</a:t>
            </a:r>
            <a:endParaRPr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721995" y="1266190"/>
            <a:ext cx="10401300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当牙齿严重不齐的时候，通常需要磨除很多的牙齿，这样就需要磨除很多的牙体组织，甚至需要杀死髓，对牙齿的损伤很大。瓷冠修复以后，随着增龄的变化，或者是冠的边缘不太密合，那么会进一步导致牙体组织的损伤，甚至会导致牙齿的脱落。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口腔烤瓷桥修复和口腔正畸是两码事情，一些演员为了工作快速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整齐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牙齿可以理解，但是这种方式不适用于大多数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患者。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作为口腔科医师在为患者做选择的时候一定诚实的列明治疗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方案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的优缺点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即使为了美观，也不应当损伤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牙齿健康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d05eabbb062732f0d80b8915ce54b08d"/>
          <p:cNvPicPr>
            <a:picLocks noChangeAspect="1"/>
          </p:cNvPicPr>
          <p:nvPr/>
        </p:nvPicPr>
        <p:blipFill>
          <a:blip r:embed="rId1"/>
          <a:srcRect l="5902" t="-888" r="8465" b="888"/>
          <a:stretch>
            <a:fillRect/>
          </a:stretch>
        </p:blipFill>
        <p:spPr>
          <a:xfrm>
            <a:off x="4768215" y="3614420"/>
            <a:ext cx="4689475" cy="24307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第三节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牙列缺损的可摘局部义齿修复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1022746" y="2247988"/>
            <a:ext cx="9913110" cy="1893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86268" y="376655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86267" y="462841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6520" y="4919222"/>
            <a:ext cx="184731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838" y="984250"/>
            <a:ext cx="3789045" cy="662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可摘局部义齿的概念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7837" y="1692938"/>
            <a:ext cx="497666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利用天然牙、基托下黏膜和骨组织作支持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依靠义齿的固位体和基托来固位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用人工牙恢复缺失牙的形态和功能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用基托材料恢复缺损的牙槽嵴、颌骨及其周围的软组织形态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5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患者能够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自行摘戴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5" name="Picture 2" descr="D:\临床病例\上海病例\活动修复\登士柏 活动义齿\张速轮\DSC_0344.JPG"/>
          <p:cNvPicPr>
            <a:picLocks noChangeAspect="1" noChangeArrowheads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 bwMode="auto">
          <a:xfrm>
            <a:off x="7695856" y="1492543"/>
            <a:ext cx="3600000" cy="210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临床病例\上海病例\活动修复\rpd\DSC_016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695856" y="3811020"/>
            <a:ext cx="3600000" cy="221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091929" y="732421"/>
            <a:ext cx="7013393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  <a:defRPr/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一、可摘局部义齿的适应证和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禁忌证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86268" y="376655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86267" y="462841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886267" y="546168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477838" y="1318590"/>
            <a:ext cx="7289895" cy="32358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buClr>
                <a:srgbClr val="127FB8"/>
              </a:buClr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适应证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indent="-342900">
              <a:lnSpc>
                <a:spcPct val="150000"/>
              </a:lnSpc>
              <a:buClr>
                <a:srgbClr val="127FB8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各种牙列缺损，尤其是游离端缺牙者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牙缺失伴有牙槽骨、颌骨或软组织缺损者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过渡性义齿或间隙保持器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牙周病需活动夹板固定松动牙者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5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面重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度磨损或多牙缺失造成垂直距离过低需恢复者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即刻义齿或化妆义齿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  <a:buClr>
                <a:schemeClr val="accent2"/>
              </a:buClr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禁忌证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  <a:defRPr/>
            </a:pPr>
            <a:endParaRPr lang="en-US" altLang="zh-CN" sz="24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  <a:defRPr/>
            </a:pP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  <a:defRPr/>
            </a:pP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  <a:defRPr/>
            </a:pPr>
            <a:endParaRPr lang="en-US" altLang="zh-CN" sz="2800" dirty="0">
              <a:effectLst>
                <a:outerShdw blurRad="38100" dist="38100" dir="2700000" algn="tl">
                  <a:srgbClr val="FFFFFF"/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Picture 3" descr="D:\临床病例\上海病例\活动修复\rpd\DSC_0154.JPG"/>
          <p:cNvPicPr>
            <a:picLocks noChangeAspect="1" noChangeArrowheads="1"/>
          </p:cNvPicPr>
          <p:nvPr/>
        </p:nvPicPr>
        <p:blipFill rotWithShape="1"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7489416" y="2032193"/>
            <a:ext cx="3362941" cy="206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SC_20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9170887" y="4355033"/>
            <a:ext cx="2434187" cy="162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guxy\Desktop\IMG_052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12684" y="4355034"/>
            <a:ext cx="2416729" cy="162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3"/>
          <p:cNvSpPr txBox="1"/>
          <p:nvPr/>
        </p:nvSpPr>
        <p:spPr>
          <a:xfrm>
            <a:off x="477838" y="4859665"/>
            <a:ext cx="567746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-342900">
              <a:lnSpc>
                <a:spcPct val="150000"/>
              </a:lnSpc>
              <a:buClr>
                <a:srgbClr val="127FB8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精神疾病生活无法自理者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-342900">
              <a:lnSpc>
                <a:spcPct val="150000"/>
              </a:lnSpc>
              <a:buClr>
                <a:srgbClr val="127FB8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对义齿材料过敏或无法克服义齿异物感觉者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-342900">
              <a:lnSpc>
                <a:spcPct val="150000"/>
              </a:lnSpc>
              <a:buClr>
                <a:srgbClr val="127FB8"/>
              </a:buClr>
              <a:defRPr/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严重的牙体、牙周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或黏膜病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未得到有效控制者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 sz="3200" b="1" dirty="0">
                <a:solidFill>
                  <a:srgbClr val="2B2F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第十五章 牙体缺损、牙列缺损</a:t>
            </a:r>
            <a:r>
              <a:rPr lang="en-US" altLang="zh-CN" sz="3200" b="1" dirty="0">
                <a:solidFill>
                  <a:srgbClr val="2B2F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</a:t>
            </a:r>
            <a:r>
              <a:rPr lang="zh-CN" altLang="zh-CN" sz="3200" b="1" dirty="0">
                <a:solidFill>
                  <a:srgbClr val="2B2F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缺失的修复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695642" y="1369951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2695642" y="2443706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695642" y="349518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2695642" y="4589262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3951474" y="1369605"/>
            <a:ext cx="5050286" cy="491124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 牙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体缺损修复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3951474" y="2443529"/>
            <a:ext cx="5714477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</a:t>
            </a:r>
            <a:r>
              <a:rPr lang="en-US" altLang="zh-CN" dirty="0"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Times New Roman" panose="02020603050405020304"/>
                <a:ea typeface="微软雅黑" panose="020B0503020204020204" pitchFamily="34" charset="-122"/>
              </a:rPr>
              <a:t>  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牙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列缺损的固定局部义齿修复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3951473" y="3495186"/>
            <a:ext cx="5700830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 牙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列缺损的可摘局部义齿修复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3951473" y="4565915"/>
            <a:ext cx="5659887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第四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 牙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列缺失的全口义齿修复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1022746" y="2247988"/>
            <a:ext cx="9913110" cy="1893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86268" y="376655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86267" y="462841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886267" y="546168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6520" y="4919222"/>
            <a:ext cx="184731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56703" y="835394"/>
            <a:ext cx="4230589" cy="662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  <a:defRPr/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二、可摘局部义齿的组成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77837" y="1645311"/>
            <a:ext cx="10344133" cy="4994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可摘局部义齿一般由支托、固位体、连接体、基托、人工牙等部件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组成。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092278" y="2460606"/>
            <a:ext cx="6634567" cy="3748282"/>
            <a:chOff x="4611188" y="1178560"/>
            <a:chExt cx="6634567" cy="3748282"/>
          </a:xfrm>
        </p:grpSpPr>
        <p:pic>
          <p:nvPicPr>
            <p:cNvPr id="24" name="图片 24"/>
            <p:cNvPicPr>
              <a:picLocks noChangeAspect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>
            <a:xfrm>
              <a:off x="5349922" y="1178560"/>
              <a:ext cx="5895833" cy="37482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11188" y="2320176"/>
              <a:ext cx="1264067" cy="418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Times New Roman" panose="02020603050405020304"/>
                  <a:ea typeface="微软雅黑" panose="020B0503020204020204" pitchFamily="34" charset="-122"/>
                </a:rPr>
                <a:t>固位体</a:t>
              </a:r>
              <a:endParaRPr lang="zh-CN" altLang="en-US" sz="1600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17720" y="3226108"/>
              <a:ext cx="1264067" cy="418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Times New Roman" panose="02020603050405020304"/>
                  <a:ea typeface="微软雅黑" panose="020B0503020204020204" pitchFamily="34" charset="-122"/>
                </a:rPr>
                <a:t>连接体</a:t>
              </a:r>
              <a:endParaRPr lang="zh-CN" altLang="en-US" sz="1600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牙列缺失的全口义齿修复</a:t>
            </a:r>
            <a:br>
              <a:rPr lang="en-US" altLang="zh-CN" sz="57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 b="1"/>
          </a:p>
        </p:txBody>
      </p:sp>
      <p:sp>
        <p:nvSpPr>
          <p:cNvPr id="2" name="Shape 103"/>
          <p:cNvSpPr/>
          <p:nvPr/>
        </p:nvSpPr>
        <p:spPr>
          <a:xfrm>
            <a:off x="1022746" y="2247988"/>
            <a:ext cx="9913110" cy="1893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86268" y="377719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86267" y="462841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6520" y="4919222"/>
            <a:ext cx="184731" cy="498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02431" y="5324364"/>
            <a:ext cx="2505408" cy="50149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全口义齿  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complete  denture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7" name="Picture 5" descr="20085219421414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2456701" y="2970552"/>
            <a:ext cx="2808288" cy="2041525"/>
          </a:xfrm>
          <a:prstGeom prst="rect">
            <a:avLst/>
          </a:prstGeom>
          <a:noFill/>
        </p:spPr>
      </p:pic>
      <p:pic>
        <p:nvPicPr>
          <p:cNvPr id="18" name="Picture 15" descr="11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9715" y="2970619"/>
            <a:ext cx="2811462" cy="21209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757275" y="5316346"/>
            <a:ext cx="2207806" cy="51868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无牙颌  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edentulous  jaw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88160" y="1660525"/>
            <a:ext cx="8795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牙列缺失是指整个牙弓上不存留任何天然牙或牙根，又称无牙颌。为牙列缺失的患者制作的义齿称全口义齿，俗称总义齿。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77838" y="1953126"/>
            <a:ext cx="6445346" cy="37980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组成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22630" indent="-36703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人工牙  （</a:t>
            </a:r>
            <a:r>
              <a:rPr lang="en-US" altLang="zh-CN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artificial  teeth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722630" indent="-36703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基托  （</a:t>
            </a:r>
            <a:r>
              <a:rPr lang="en-US" altLang="zh-CN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denture  base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支持形式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22630" indent="-36703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黏膜支持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式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36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36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5" name="Picture 2" descr="G:\DCIM\180D7000\DSC_5736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781214" y="2499591"/>
            <a:ext cx="4091083" cy="2709229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5182929" y="973493"/>
            <a:ext cx="1826142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+mj-cs"/>
              </a:rPr>
              <a:t>全口义齿</a:t>
            </a:r>
            <a:endParaRPr lang="en-US" altLang="zh-CN" sz="4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8" y="2307706"/>
            <a:ext cx="9913110" cy="2410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吸附力、表面张力、大气压力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838" y="1723372"/>
            <a:ext cx="4493538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（一）全口义齿的固位原理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73517" y="981658"/>
            <a:ext cx="42468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全口义齿的固位和稳定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86268" y="376655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86267" y="4628412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886267" y="5461689"/>
            <a:ext cx="10291484" cy="4276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7838" y="2825452"/>
            <a:ext cx="5875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（二）影响固位的有关因素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口腔的解剖形态、基托的边缘、唾液的质和量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7838" y="4002071"/>
            <a:ext cx="6686446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（三）影响稳定的有关因素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良好的咬合关系、合理的排牙、理想的基托磨光面形态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697362" y="2085536"/>
            <a:ext cx="8797276" cy="20072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 defTabSz="685800" fontAlgn="base">
              <a:lnSpc>
                <a:spcPct val="150000"/>
              </a:lnSpc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牙体缺损、牙列缺损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缺失的修复就是采用人工材料制作各种修复体，以修复各类缺损，预防和治疗口颌系统疾病，恢复口颌系统的正常形态和生理功能</a:t>
            </a: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697362" y="2085536"/>
            <a:ext cx="8797276" cy="13608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 defTabSz="685800" fontAlgn="base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/>
                <a:ea typeface="微软雅黑" panose="020B0503020204020204" pitchFamily="34" charset="-122"/>
              </a:rPr>
              <a:t>牙体缺损有哪些修复方式？不同方式分别适用于何种情况？</a:t>
            </a:r>
            <a:endParaRPr lang="zh-CN" altLang="en-US" sz="28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第五章 口腔粘膜常见疾病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535112" y="1479171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35112" y="2490061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5112" y="344819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35112" y="4425432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535112" y="530520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98514" y="145240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口腔单纯疱疹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398514" y="2443529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口腔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念珠菌病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398513" y="344819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复发性阿弗他溃疡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398513" y="4368430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第四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口腔白斑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4398512" y="530520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第五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性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传播疾病的口腔表现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0" y="1070239"/>
            <a:ext cx="1477108" cy="434698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重点难点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4723" y="2962585"/>
            <a:ext cx="1289465" cy="961770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熟悉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4795" y="4556736"/>
            <a:ext cx="1299392" cy="961770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了解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74796" y="1042088"/>
            <a:ext cx="1299392" cy="961770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掌握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22015" y="1327838"/>
            <a:ext cx="6589395" cy="146304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性传播疾病的口腔表现（艾滋病、梅毒、淋病）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复发性阿弗他溃疡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口腔单纯疱疹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422015" y="3423483"/>
            <a:ext cx="6637020" cy="55308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fontAlgn="auto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口腔念珠菌病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74187" y="5128397"/>
            <a:ext cx="6590665" cy="55308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口腔白斑病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口腔单纯疱疹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7" y="1955027"/>
            <a:ext cx="9778525" cy="36677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单纯疱疹病毒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HSV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有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两个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血清型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</a:rPr>
              <a:t>Ⅰ型单纯疱疹病毒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HSV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引起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口腔损害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Ⅱ型单纯疱疹病毒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HSV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传染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途径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直接接触传染：飞沫、唾液及疱疹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液。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719455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间接传染：食具和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衣物。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9616" y="983909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8631" y="1893530"/>
            <a:ext cx="11234737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原发性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疱疹性口炎</a:t>
            </a:r>
            <a:endParaRPr lang="en-US" altLang="zh-CN"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Ⅰ型单纯疱疹病毒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引起。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多表现为：急性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疱疹性龈口炎。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多发于：6岁以下，尤其是6个月至2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岁。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）前驱期：有接触史；发热、咽喉肿痛等急性症状；患儿流涎、拒食、烦躁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不安。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）水疱期：成簇小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水疱。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糜烂期：水疱溃破后引起大面积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糜烂。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）愈合期：糜烂面逐渐缩小、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愈合。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7283" y="98029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唇疱疹"/>
          <p:cNvPicPr>
            <a:picLocks noChangeAspect="1"/>
          </p:cNvPicPr>
          <p:nvPr/>
        </p:nvPicPr>
        <p:blipFill>
          <a:blip r:embed="rId1"/>
          <a:srcRect b="14054"/>
          <a:stretch>
            <a:fillRect/>
          </a:stretch>
        </p:blipFill>
        <p:spPr>
          <a:xfrm>
            <a:off x="7333615" y="1496695"/>
            <a:ext cx="4064000" cy="22212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0" y="1070239"/>
            <a:ext cx="1477108" cy="434698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重点难点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4723" y="2898787"/>
            <a:ext cx="1289465" cy="961770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熟悉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4795" y="4641800"/>
            <a:ext cx="1299392" cy="961770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了解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74796" y="1030114"/>
            <a:ext cx="1299392" cy="961770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掌握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212876" y="1357544"/>
            <a:ext cx="5999363" cy="132207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zh-CN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牙体缺损的修复原则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与修复种类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固定局部义齿的类型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可摘局部义齿概念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全口义齿的固位与稳定</a:t>
            </a:r>
            <a:endParaRPr lang="en-US" altLang="zh-CN" sz="24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144640" y="3255355"/>
            <a:ext cx="6122189" cy="107632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牙体缺损、牙列缺损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缺失的病因及影响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可摘局部义齿的组成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171935" y="4941741"/>
            <a:ext cx="6094896" cy="70675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全口义齿修复前的准备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9" y="1685145"/>
            <a:ext cx="10410121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性疱疹性口炎</a:t>
            </a:r>
            <a:endParaRPr lang="en-US" alt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30%～50%可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复发部位：口唇附近，又称复发性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唇疱疹。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）以多个成簇的水疱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开始；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）总是在原先发作过的位置或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附近；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）有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前驱症状。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唇疱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1380" y="963930"/>
            <a:ext cx="4565650" cy="2343150"/>
          </a:xfrm>
          <a:prstGeom prst="rect">
            <a:avLst/>
          </a:prstGeom>
        </p:spPr>
      </p:pic>
      <p:pic>
        <p:nvPicPr>
          <p:cNvPr id="4" name="图片 3" descr="唇疱疹2"/>
          <p:cNvPicPr>
            <a:picLocks noChangeAspect="1"/>
          </p:cNvPicPr>
          <p:nvPr/>
        </p:nvPicPr>
        <p:blipFill>
          <a:blip r:embed="rId2"/>
          <a:srcRect t="13777" r="48532" b="24097"/>
          <a:stretch>
            <a:fillRect/>
          </a:stretch>
        </p:blipFill>
        <p:spPr>
          <a:xfrm>
            <a:off x="5961380" y="3407410"/>
            <a:ext cx="4402455" cy="26574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口腔念珠菌病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9" y="1828800"/>
            <a:ext cx="11560492" cy="324191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致病菌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白色念珠菌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条件致病菌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热带念珠菌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高里念珠菌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局部刺激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义齿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、口干、皮肤潮湿等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8767" y="981075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鹅口疮2"/>
          <p:cNvPicPr>
            <a:picLocks noChangeAspect="1"/>
          </p:cNvPicPr>
          <p:nvPr/>
        </p:nvPicPr>
        <p:blipFill>
          <a:blip r:embed="rId1"/>
          <a:srcRect b="10888"/>
          <a:stretch>
            <a:fillRect/>
          </a:stretch>
        </p:blipFill>
        <p:spPr>
          <a:xfrm>
            <a:off x="8156575" y="980440"/>
            <a:ext cx="3515995" cy="3133725"/>
          </a:xfrm>
          <a:prstGeom prst="rect">
            <a:avLst/>
          </a:prstGeom>
        </p:spPr>
      </p:pic>
      <p:sp>
        <p:nvSpPr>
          <p:cNvPr id="2" name="Shape 103"/>
          <p:cNvSpPr/>
          <p:nvPr/>
        </p:nvSpPr>
        <p:spPr>
          <a:xfrm>
            <a:off x="477838" y="1607060"/>
            <a:ext cx="11343957" cy="471924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念珠菌性口炎</a:t>
            </a:r>
            <a:endParaRPr lang="zh-CN" altLang="en-US"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急性假膜型念珠菌性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口炎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多见于：长期使用激素、HIV感染者、免疫缺陷者、婴幼儿及衰弱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新生儿最多见，又称新生儿鹅口疮或雪口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好发部位：颊、舌、软腭及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唇。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病损特点：黏膜充血，散在的色白如雪的小斑点，逐渐增大，相互融合为白色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丝绒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状斑片。患儿烦躁不安、哭闹、拒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食。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（2）急性红斑型念珠菌性口炎：又称抗生素口炎、抗生素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舌炎。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多见于：长期应用抗生素、激素后及HIV感染者，大多数患有消耗性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疾病。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58775" indent="-358775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病损特点：黏膜充血、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糜烂。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878" y="98069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Shape 103"/>
          <p:cNvSpPr/>
          <p:nvPr/>
        </p:nvSpPr>
        <p:spPr>
          <a:xfrm>
            <a:off x="1447800" y="3649980"/>
            <a:ext cx="9297035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 descr="念珠菌性口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0" y="685165"/>
            <a:ext cx="4352290" cy="4010025"/>
          </a:xfrm>
          <a:prstGeom prst="rect">
            <a:avLst/>
          </a:prstGeom>
        </p:spPr>
      </p:pic>
      <p:sp>
        <p:nvSpPr>
          <p:cNvPr id="2" name="Shape 103"/>
          <p:cNvSpPr/>
          <p:nvPr/>
        </p:nvSpPr>
        <p:spPr>
          <a:xfrm>
            <a:off x="477838" y="981075"/>
            <a:ext cx="11234737" cy="471924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（3）慢性红斑型（萎缩型）念珠菌病：又称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义齿性口炎。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致病原因：义齿附着的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真菌。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部位：上颌义齿腭侧面接触的腭、龈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黏膜。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（4）慢性增殖性念珠菌病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念珠菌性唇炎</a:t>
            </a:r>
            <a:r>
              <a:rPr 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多发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于50岁以上，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下唇。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念珠菌性口角炎</a:t>
            </a:r>
            <a:r>
              <a:rPr lang="zh-CN" sz="2000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　</a:t>
            </a:r>
            <a:endParaRPr lang="zh-CN" sz="2000" dirty="0"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多见于：儿童、身体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衰弱患者和血液病患者。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部位：双侧口角区的皮肤与黏膜发生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皲裂。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病损特点：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年长患者的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口角炎多与咬合垂直距离缩短、义齿的局部刺激、义齿性溃疡的感染有密切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关系。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复发性阿弗他溃疡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8" y="1649691"/>
            <a:ext cx="11234737" cy="462690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复发性阿弗他溃疡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recurrent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aphthous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ulcer，RAU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又称复发性口腔溃疡、复发性口疮、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复发性阿弗他口炎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病损表现：孤立的、圆形或椭圆形的浅表性溃疡，具有周期性、复发性及自限性的</a:t>
            </a:r>
            <a:r>
              <a:rPr 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特点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病因复杂：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免疫因素　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遗传因素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统性疾病因素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环境因素　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indent="36195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5.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其他因素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382" y="982263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8155" y="1737995"/>
            <a:ext cx="8321040" cy="47180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临床一般分为轻型、重型和疱疹样溃疡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轻型阿弗他溃疡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MiRAU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    </a:t>
            </a:r>
            <a:r>
              <a:rPr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最常见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，约占RAU的80</a:t>
            </a:r>
            <a:r>
              <a:rPr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%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溃疡不大，数目不多，孤立散在，直径为2～4mm，边界清楚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有“红、黄、凹、痛”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特点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重型阿弗他溃疡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MaRAU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   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又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称复发性坏死性黏膜腺周围炎或腺周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口疮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溃疡常单个发生，大而深，似“弹坑”状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直径可达10～30mm，深及黏膜下层直至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肌层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疱疹样阿弗他溃疡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又称口炎型口疮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溃疡小，直径小于2mm，而数目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多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561" y="98375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舌溃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3620" y="1480820"/>
            <a:ext cx="3361055" cy="463169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第五节 口腔白斑病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8" y="1923068"/>
            <a:ext cx="10885487" cy="23185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口腔白斑病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口腔黏膜上白色为主的损害，不能擦去，也不能以临床和组织病理学的方法诊断为其他可定义的损害，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属于癌前病变或潜在恶性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疾病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范畴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病因：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长期的外来刺激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：吸烟、嗜酒、喜食酸辣和烫食、喜嚼</a:t>
            </a:r>
            <a:r>
              <a:rPr 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槟榔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白色念珠菌感染—白念白斑，易发生</a:t>
            </a:r>
            <a:r>
              <a:rPr 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癌变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929" y="979924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8" y="1724740"/>
            <a:ext cx="11234737" cy="471924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好发年龄：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中老年男性，40</a:t>
            </a:r>
            <a:r>
              <a:rPr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岁以上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发病部位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颊黏膜最多，舌部次之，也可发生于唇、腭、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龈及口底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斑块状　</a:t>
            </a:r>
            <a:endParaRPr lang="en-US" altLang="zh-CN" sz="2000" b="1" dirty="0" smtClean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口腔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黏膜上白色或灰白色均质型较硬的斑块，略粗糙，可无症状或轻度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不适感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皱纸状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</a:t>
            </a:r>
            <a:endParaRPr lang="en-US" altLang="zh-CN" sz="2000" dirty="0" smtClean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多发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于口底及舌腹，表面粗糙如皱纸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患者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除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有粗糙不适感外，亦可有刺激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痛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颗粒状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</a:t>
            </a:r>
            <a:endParaRPr lang="en-US" altLang="zh-CN" sz="2000" dirty="0" smtClean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好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发于颊黏膜口角区。在充血的黏膜上，有颗粒状白色损害，表面不平，刺激痛。多数可查到白色念珠菌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感染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8999" y="981075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9" y="981075"/>
            <a:ext cx="10761662" cy="2410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疣状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</a:t>
            </a:r>
            <a:endParaRPr lang="en-US" altLang="zh-CN" sz="2000" dirty="0" smtClean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灰白色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，表面呈刺状或绒毛状突起，粗糙，质稍硬。疣状损害多发生于牙槽嵴、唇、腭及口底等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部位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5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溃疡状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</a:t>
            </a:r>
            <a:endParaRPr lang="en-US" altLang="zh-CN" sz="2000" dirty="0" smtClean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在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增厚的白色斑块上，有糜烂或溃疡，可有局部刺激因素。可有疼痛及反复发作</a:t>
            </a:r>
            <a:r>
              <a:rPr 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史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白斑"/>
          <p:cNvPicPr>
            <a:picLocks noChangeAspect="1"/>
          </p:cNvPicPr>
          <p:nvPr/>
        </p:nvPicPr>
        <p:blipFill>
          <a:blip r:embed="rId1"/>
          <a:srcRect r="27197" b="42809"/>
          <a:stretch>
            <a:fillRect/>
          </a:stretch>
        </p:blipFill>
        <p:spPr>
          <a:xfrm>
            <a:off x="6704965" y="3392170"/>
            <a:ext cx="2710815" cy="28397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第七节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性传播疾病的口腔表现</a:t>
            </a:r>
            <a:b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8" y="1772243"/>
            <a:ext cx="11234737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艾滋病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是获得性免疫缺陷综合征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acquired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immunodeficiency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syndrome，AIDS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是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细胞免疫功能极度缺陷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疾病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可导致：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多种不可治愈的机会性感染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、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肿瘤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、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中枢神经系统病变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、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死亡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HIV感染者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在发展为AIDS之前可无明显的全身症状，但大多数出现各种口腔损害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，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有些口腔病损能预示HIV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感染后的病情进展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可能首先就诊于口腔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88431" y="981075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艾滋病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牙体缺损的修复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838" y="2054109"/>
            <a:ext cx="1980029" cy="2807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（一）龋病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（二）牙外伤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（三）磨损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（四）锲状缺损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（五）酸蚀症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（六）发育畸形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53754" y="978096"/>
            <a:ext cx="3877985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一、牙体缺损的病因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8829040" y="4681220"/>
            <a:ext cx="2090420" cy="69659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900" dirty="0">
                <a:latin typeface="Times New Roman" panose="02020603050405020304"/>
                <a:ea typeface="微软雅黑" panose="020B0503020204020204" pitchFamily="34" charset="-122"/>
              </a:rPr>
              <a:t>发育异常</a:t>
            </a:r>
            <a:endParaRPr lang="zh-CN" altLang="en-US" sz="19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 descr="图片2.jpg"/>
          <p:cNvPicPr>
            <a:picLocks noChangeAspect="1"/>
          </p:cNvPicPr>
          <p:nvPr/>
        </p:nvPicPr>
        <p:blipFill>
          <a:blip r:embed="rId1" cstate="print">
            <a:lum bright="10000"/>
          </a:blip>
          <a:stretch>
            <a:fillRect/>
          </a:stretch>
        </p:blipFill>
        <p:spPr>
          <a:xfrm>
            <a:off x="4153754" y="2136623"/>
            <a:ext cx="3489799" cy="2136180"/>
          </a:xfrm>
          <a:prstGeom prst="rect">
            <a:avLst/>
          </a:prstGeom>
        </p:spPr>
      </p:pic>
      <p:pic>
        <p:nvPicPr>
          <p:cNvPr id="12" name="图片 11" descr="DSC_0121.JPG"/>
          <p:cNvPicPr>
            <a:picLocks noChangeAspect="1"/>
          </p:cNvPicPr>
          <p:nvPr/>
        </p:nvPicPr>
        <p:blipFill>
          <a:blip r:embed="rId2" cstate="print">
            <a:lum bright="15000"/>
          </a:blip>
          <a:srcRect l="6389" t="7780" r="3982" b="17526"/>
          <a:stretch>
            <a:fillRect/>
          </a:stretch>
        </p:blipFill>
        <p:spPr>
          <a:xfrm>
            <a:off x="7876042" y="2162373"/>
            <a:ext cx="3831771" cy="2137559"/>
          </a:xfrm>
          <a:prstGeom prst="rect">
            <a:avLst/>
          </a:prstGeom>
        </p:spPr>
      </p:pic>
      <p:sp>
        <p:nvSpPr>
          <p:cNvPr id="3" name="文本占位符 10"/>
          <p:cNvSpPr>
            <a:spLocks noGrp="1"/>
          </p:cNvSpPr>
          <p:nvPr/>
        </p:nvSpPr>
        <p:spPr>
          <a:xfrm>
            <a:off x="5311775" y="4681220"/>
            <a:ext cx="2090420" cy="69659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Autofit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900" dirty="0">
                <a:latin typeface="Times New Roman" panose="02020603050405020304"/>
                <a:ea typeface="微软雅黑" panose="020B0503020204020204" pitchFamily="34" charset="-122"/>
              </a:rPr>
              <a:t>磨耗</a:t>
            </a:r>
            <a:endParaRPr lang="zh-CN" altLang="en-US" sz="19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4" name="文本占位符 12"/>
          <p:cNvSpPr>
            <a:spLocks noGrp="1"/>
          </p:cNvSpPr>
          <p:nvPr/>
        </p:nvSpPr>
        <p:spPr>
          <a:xfrm>
            <a:off x="8473440" y="4639945"/>
            <a:ext cx="2091055" cy="372745"/>
          </a:xfrm>
        </p:spPr>
        <p:txBody>
          <a:bodyPr>
            <a:noAutofit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19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8155" y="1104900"/>
            <a:ext cx="7677785" cy="425640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口腔表现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　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是诊断艾滋病的重要指征之一，多数HIV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感染者都有口腔表现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与HIV感染密切相关的常见口腔病损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口腔念珠菌病</a:t>
            </a:r>
            <a:endParaRPr sz="2000" b="1" dirty="0" err="1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毛状白斑</a:t>
            </a:r>
            <a:endParaRPr sz="2000" b="1" dirty="0" err="1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卡波西肉瘤</a:t>
            </a:r>
            <a:endParaRPr sz="2000" b="1" dirty="0" err="1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defTabSz="1219200" fontAlgn="auto">
              <a:lnSpc>
                <a:spcPct val="150000"/>
              </a:lnSpc>
              <a:buClr>
                <a:srgbClr val="127FB8"/>
              </a:buClr>
            </a:pP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是一种罕见的血管恶性肿瘤，好发于腭部及牙龈，呈单个或多个紫红色、浅蓝色或褐色类似血管瘤的斑块或结节，病变初期较平，逐渐高出黏膜，可分叶、溃烂或出血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4" name="图片 3" descr="口腔卡波西肉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00" y="1586230"/>
            <a:ext cx="3416300" cy="2455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99220" y="4431030"/>
            <a:ext cx="1875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图示</a:t>
            </a:r>
            <a:r>
              <a:rPr lang="zh-CN" altLang="en-US"/>
              <a:t>毛状白斑</a:t>
            </a: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8" y="981075"/>
            <a:ext cx="11234737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口腔疱疹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：单纯疱疹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最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常见，口腔表现严重，范围广，可伴有生殖器疱疹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；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病程较长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反复发作，若病损持续1个月，应做</a:t>
            </a:r>
            <a:r>
              <a:rPr lang="en-US" alt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AIDS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的相关检查；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带状疱疹也是艾滋病的早期表现之一，病情重，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持续时间长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HIV相关牙周病变</a:t>
            </a:r>
            <a:endParaRPr sz="2000" b="1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牙龈线形红斑：又称HIV相关龈炎，沿游离龈界限清楚的火红色线状充血，附着龈可有点状红斑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；患者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口腔卫生情况良好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，无溃疡、无牙周袋及牙周附着丧失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；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可有自发性出血或刷牙后出血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HIV相关牙周炎：牙周附着短期内迅速丧失，进展快，但牙周袋不深，主要是由于牙周软硬组织同时破坏所致，牙松动甚至脱落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7839" y="981075"/>
            <a:ext cx="10862606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坏死性口炎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：广泛的组织坏死，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骨外露和坏死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7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复发性阿弗他溃疡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以重型和疱疹样型损害为主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8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非霍奇金淋巴瘤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：确诊AIDS的指征之一</a:t>
            </a:r>
            <a:r>
              <a:rPr 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口内损害好发于软腭、牙龈、舌根等部位，为固定而有弹性的红色或紫色肿块。需通过病理学、分子生物学、免疫组化等技术进行确诊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9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唾液腺疾病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：主要累及腮腺，其次为下颌下腺。单侧或双侧唾液腺的弥漫性肿胀，质地柔软，常伴有口干</a:t>
            </a:r>
            <a:r>
              <a:rPr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10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乳头状瘤或局灶性上皮增生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属口腔疣状损害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11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sz="2000" b="1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儿童</a:t>
            </a:r>
            <a:r>
              <a:rPr lang="zh-CN" altLang="en-US" sz="2000" b="1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患者</a:t>
            </a:r>
            <a:r>
              <a:rPr sz="2000" b="1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的口腔表现</a:t>
            </a:r>
            <a:r>
              <a:rPr sz="2000" dirty="0" err="1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：以口腔念珠菌病、腮腺肿大、</a:t>
            </a:r>
            <a:r>
              <a:rPr sz="2000" dirty="0" err="1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单纯疱疹多见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44132" y="989642"/>
            <a:ext cx="3148619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梅毒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（syphilis）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82928" y="1770291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839" y="2713829"/>
            <a:ext cx="9291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梅毒螺旋体</a:t>
            </a:r>
            <a:r>
              <a:rPr lang="en-US" alt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人是唯一传染源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传播途径：后天梅毒</a:t>
            </a:r>
            <a:r>
              <a:rPr lang="en-US" alt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性接触传染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先天梅毒</a:t>
            </a:r>
            <a:r>
              <a:rPr lang="en-US" alt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胎盘传染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hape 103"/>
          <p:cNvSpPr/>
          <p:nvPr/>
        </p:nvSpPr>
        <p:spPr>
          <a:xfrm>
            <a:off x="477839" y="1640264"/>
            <a:ext cx="10928594" cy="53655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分型：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根据传染途径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——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获得性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后天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梅毒和胎传性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先天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；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根据病程的长短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——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早期梅毒和晚期梅毒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一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8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获得性梅毒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8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后天梅毒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endParaRPr sz="28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一期梅毒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　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主要症状为硬下疳和淋巴结肿大，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一般无全身症状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硬下疳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梅毒螺旋体侵入部位发生的无痛性炎症反应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；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潜伏期为1～8周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；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好发部位主要在外生殖器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其次是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，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可发生在唇、舌、牙龈、腭、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咽喉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000" dirty="0" smtClean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）唇硬下疳：巨唇，一期梅毒常见的口腔损害，唇部下疳引起唇及周围组织肿胀，触之较硬，表面有黄色薄痂，可形成溃疡，下颌下淋巴结肿大。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）舌硬下疳：舌前部光滑呈粉红色，覆盖灰白色假膜，触之稍硬，无痛。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561" y="981762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hape 103"/>
          <p:cNvSpPr/>
          <p:nvPr/>
        </p:nvSpPr>
        <p:spPr>
          <a:xfrm>
            <a:off x="477838" y="1104900"/>
            <a:ext cx="11234737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二期梅毒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　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一期梅毒未经治疗或治疗不彻底，螺旋体由淋巴系统进入血液循环，引起皮肤、黏膜、骨骼及其他器官的多发性损害，称二期梅毒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梅毒性黏膜炎：好发于颊、舌、腭、扁桃体、咽及喉部，黏膜广泛充血、红肿、糜烂与溃疡。伴有灼痛、口干等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梅毒黏膜斑：舌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部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最多见，其次为咽、扁桃体、唇、颊及腭。灰白色、光亮而微隆的斑块，易糜烂，表面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覆盖灰白色假膜。</a:t>
            </a: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</a:t>
            </a:r>
            <a:endParaRPr lang="en-US" altLang="zh-CN"/>
          </a:p>
        </p:txBody>
      </p:sp>
      <p:sp>
        <p:nvSpPr>
          <p:cNvPr id="6" name="Shape 103"/>
          <p:cNvSpPr/>
          <p:nvPr/>
        </p:nvSpPr>
        <p:spPr>
          <a:xfrm>
            <a:off x="477838" y="1066800"/>
            <a:ext cx="11234737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三期梅毒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　又称晚期梅毒，早期梅毒未经治疗或治疗不充分，经过3～4年的潜伏期或更长，有40%</a:t>
            </a:r>
            <a:r>
              <a:rPr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梅毒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患者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发生三期梅毒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主要损害：</a:t>
            </a:r>
            <a:endParaRPr 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树胶肿：是三期梅毒常见的口腔表现，主要发生在硬腭、软腭。初起为小结节，逐渐扩大，中心软化、破溃，造成组织破坏及缺损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梅毒性舌炎：舌背乳头萎缩消失，损害区光滑发红，呈萎缩性舌炎表现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白斑：三期梅毒舌炎可发生白斑，且容易恶变为鳞癌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hape 103"/>
          <p:cNvSpPr/>
          <p:nvPr/>
        </p:nvSpPr>
        <p:spPr>
          <a:xfrm>
            <a:off x="477837" y="981075"/>
            <a:ext cx="11234737" cy="30572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8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先天梅毒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sz="28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胎传性梅毒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根据发病时间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先天梅毒分为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早期先天梅毒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晚期先天梅毒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r>
              <a:rPr sz="2000" dirty="0" err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先天潜伏梅毒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晚期先天梅毒标志性损害</a:t>
            </a:r>
            <a:r>
              <a:rPr 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哈钦森牙：切牙的切缘比牙颈部狭窄，切缘中央有半月形缺陷，切牙之间有较大空隙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桑葚牙：第一恒磨牙的牙尖皱缩，向中央偏斜，釉质呈多个小结节和坑窝凹陷，散在于近面处</a:t>
            </a: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如有哈钦森牙、神经性耳聋和间质性角膜炎，则合称哈钦森三联征。</a:t>
            </a:r>
            <a:endParaRPr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哈钦森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5965" y="3487420"/>
            <a:ext cx="2839720" cy="29089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270821" y="981075"/>
            <a:ext cx="3650359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淋病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（gonorrhea）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82929" y="1978497"/>
            <a:ext cx="18261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病因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838" y="3016553"/>
            <a:ext cx="9045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致病菌：淋病奈瑟菌，即淋球菌</a:t>
            </a:r>
            <a:r>
              <a:rPr lang="en-US" altLang="zh-CN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人是唯一自然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宿主。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传播途径：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接触。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72561" y="97670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</a:t>
            </a:r>
            <a:r>
              <a:rPr lang="zh-CN" sz="3200" b="1" dirty="0">
                <a:latin typeface="Times New Roman" panose="02020603050405020304"/>
                <a:ea typeface="微软雅黑" panose="020B0503020204020204" pitchFamily="34" charset="-122"/>
              </a:rPr>
              <a:t>临床表现</a:t>
            </a:r>
            <a:endParaRPr 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837" y="1873685"/>
            <a:ext cx="11234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好发人群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：性活跃的中、青年人群，潜伏期一般为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1～10日。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男性淋病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淋菌性尿道炎。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女性淋病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：症状较轻，常见淋菌性宫颈炎、急性尿道炎、急性输卵管炎、前庭大腺炎、盆腔炎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淋菌性口炎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：有口交史，口腔黏膜充血、发红，可有糜烂或浅表溃疡，被覆黄白色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假膜，假膜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易于擦去，呈现出血性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创面。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淋菌性咽炎：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感染率约为20%，有80%无症状，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少数患者有</a:t>
            </a:r>
            <a:r>
              <a:rPr lang="zh-CN" altLang="en-US" sz="2000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咽部发红、充血、轻微</a:t>
            </a:r>
            <a:r>
              <a:rPr lang="zh-CN" altLang="en-US" sz="2000" dirty="0" smtClean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  <a:t>咽痛。</a:t>
            </a:r>
            <a:endParaRPr lang="zh-CN" altLang="en-US" sz="2000" dirty="0">
              <a:solidFill>
                <a:srgbClr val="2B2F3A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63383" y="1915559"/>
            <a:ext cx="2492990" cy="2346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（一）牙本质敏感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（二）牙髓症状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（三）牙周症状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（四）咬合症状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（五）其他不良影响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57007" y="984250"/>
            <a:ext cx="3877985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二、牙体缺损的影响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" name="图片 2" descr="牙本质敏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6945" y="1811655"/>
            <a:ext cx="4622165" cy="44691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91005" y="1746885"/>
            <a:ext cx="89896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第四节 天疱疮，第六节 口腔扁平苔藓，第八节 其他常见全身疾病的口腔粘膜表现为自学章节。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参考资料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《口腔黏膜膜病学》人民卫生出版社。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417320" y="1905635"/>
            <a:ext cx="8990965" cy="28384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 fontAlgn="base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口腔黏膜病变种类繁多，临床表现也复杂多样；</a:t>
            </a:r>
            <a:endParaRPr lang="en-US" altLang="zh-CN" sz="2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defTabSz="685800" fontAlgn="base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有些全身性疾病在口腔黏膜上有所表现，而有些口腔表征也可作为全身性疾病诊断的依据；</a:t>
            </a:r>
            <a:endParaRPr lang="en-US" altLang="zh-CN" sz="2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defTabSz="685800" fontAlgn="base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医生在临床工作中要特别</a:t>
            </a:r>
            <a:r>
              <a:rPr lang="zh-CN" altLang="en-US" sz="2400" dirty="0" smtClean="0">
                <a:latin typeface="Times New Roman" panose="02020603050405020304"/>
                <a:ea typeface="微软雅黑" panose="020B0503020204020204" pitchFamily="34" charset="-122"/>
              </a:rPr>
              <a:t>关注患者的</a:t>
            </a:r>
            <a:r>
              <a:rPr lang="zh-CN" altLang="en-US" sz="2400" dirty="0">
                <a:latin typeface="Times New Roman" panose="02020603050405020304"/>
                <a:ea typeface="微软雅黑" panose="020B0503020204020204" pitchFamily="34" charset="-122"/>
              </a:rPr>
              <a:t>口腔黏膜病损表现，从而做到对全身疾病的早发现、早诊断、早</a:t>
            </a:r>
            <a:r>
              <a:rPr lang="zh-CN" altLang="en-US" sz="2400" dirty="0" smtClean="0">
                <a:latin typeface="Times New Roman" panose="02020603050405020304"/>
                <a:ea typeface="微软雅黑" panose="020B0503020204020204" pitchFamily="34" charset="-122"/>
              </a:rPr>
              <a:t>治疗。</a:t>
            </a:r>
            <a:endParaRPr lang="zh-CN" altLang="en-US" sz="2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8145" y="979055"/>
            <a:ext cx="2216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1905" y="1867303"/>
            <a:ext cx="722283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口腔白斑与口腔念珠菌病的鉴别？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18349" y="1766519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（一）嵌体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9871" y="978094"/>
            <a:ext cx="50596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</a:t>
            </a: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7839" y="2449324"/>
            <a:ext cx="6540480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嵌体（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inlay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）是一种嵌入牙体内部，用以恢复缺损牙体形态和功能的修复体。其中部分嵌入牙冠内、部分高于牙面的修复体称为高嵌体（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onlay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682555" y="2088186"/>
            <a:ext cx="2259282" cy="1948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2186" y="4156363"/>
            <a:ext cx="2623548" cy="172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3945" y="4156363"/>
            <a:ext cx="2454008" cy="1717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478155" y="4036695"/>
            <a:ext cx="23164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（二）部分冠</a:t>
            </a:r>
            <a:endParaRPr lang="zh-CN" altLang="en-US" sz="2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7838" y="1718114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（三）贴面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4250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711754" y="2351177"/>
            <a:ext cx="11229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贴面（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veneer/laminate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）修复是采用黏接技术，对牙体表面缺损、着色、变色和畸形等，在保存活髓、少磨牙或不磨牙的情况下，用美容修复材料直接或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间接黏接覆盖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，以恢复牙体的正常形态和色泽的一种修复方法。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图片 11" descr="818531060045888297.jpg"/>
          <p:cNvPicPr>
            <a:picLocks noChangeAspect="1"/>
          </p:cNvPicPr>
          <p:nvPr/>
        </p:nvPicPr>
        <p:blipFill>
          <a:blip r:embed="rId1" cstate="print"/>
          <a:srcRect l="16312" t="27598" r="9029" b="34174"/>
          <a:stretch>
            <a:fillRect/>
          </a:stretch>
        </p:blipFill>
        <p:spPr>
          <a:xfrm>
            <a:off x="3720936" y="4012590"/>
            <a:ext cx="4750128" cy="162818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7838" y="1746131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（四）全冠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26923" y="978096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2380995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铸造金属全冠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77839" y="2818614"/>
            <a:ext cx="10476107" cy="96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铸造金属全冠是由铸造工艺完成的覆盖整个牙冠表面的金属修复体，因呈现金属色而主要用于后牙。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 descr="791296979758703738.jpg"/>
          <p:cNvPicPr>
            <a:picLocks noChangeAspect="1"/>
          </p:cNvPicPr>
          <p:nvPr/>
        </p:nvPicPr>
        <p:blipFill>
          <a:blip r:embed="rId1" cstate="print"/>
          <a:srcRect l="20296" t="12389" r="42047" b="5619"/>
          <a:stretch>
            <a:fillRect/>
          </a:stretch>
        </p:blipFill>
        <p:spPr>
          <a:xfrm>
            <a:off x="5182504" y="3623220"/>
            <a:ext cx="1610435" cy="233943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9615" y="1720724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（四）全冠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6350" y="980906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四、牙体缺损修复体的种类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7838" y="2402190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烤瓷熔附金属全冠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477839" y="2846895"/>
            <a:ext cx="6279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烤瓷熔附金属全冠（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porcelain-fused-to-metal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PFM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）也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称金属烤瓷冠，是一种由低熔烤瓷真空条件下熔附到金属基底冠上的金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瓷复合结构的修复体。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图片 11" descr="830507719368160144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46710" y="3181312"/>
            <a:ext cx="4103544" cy="288209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RESOURCE_PATHS_HASH_2" val="69f2aac441ae1e14372982fe9b742d915697e70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6428</Words>
  <Application>WPS 演示</Application>
  <PresentationFormat>宽屏</PresentationFormat>
  <Paragraphs>517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68" baseType="lpstr">
      <vt:lpstr>Arial</vt:lpstr>
      <vt:lpstr>宋体</vt:lpstr>
      <vt:lpstr>Wingdings</vt:lpstr>
      <vt:lpstr>Arial Unicode MS</vt:lpstr>
      <vt:lpstr>华文行楷</vt:lpstr>
      <vt:lpstr>Calibri</vt:lpstr>
      <vt:lpstr>Calibri Light</vt:lpstr>
      <vt:lpstr>微软雅黑</vt:lpstr>
      <vt:lpstr>经典繁仿黑</vt:lpstr>
      <vt:lpstr>黑体</vt:lpstr>
      <vt:lpstr>Times New Roman</vt:lpstr>
      <vt:lpstr>等线</vt:lpstr>
      <vt:lpstr>Arial Unicode MS</vt:lpstr>
      <vt:lpstr>Office 主题</vt:lpstr>
      <vt:lpstr>自定义设计方案</vt:lpstr>
      <vt:lpstr>1_Office 主题</vt:lpstr>
      <vt:lpstr>PowerPoint 演示文稿</vt:lpstr>
      <vt:lpstr>第十五章 牙体缺损、牙列缺损/缺失的修复</vt:lpstr>
      <vt:lpstr>PowerPoint 演示文稿</vt:lpstr>
      <vt:lpstr>第一节 牙体缺损的修复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牙列缺损的固定局部义齿修复</vt:lpstr>
      <vt:lpstr>PowerPoint 演示文稿</vt:lpstr>
      <vt:lpstr>PowerPoint 演示文稿</vt:lpstr>
      <vt:lpstr>思政小故事（诚实守信）</vt:lpstr>
      <vt:lpstr>思政小故事（诚实守信）</vt:lpstr>
      <vt:lpstr>第三节 牙列缺损的可摘局部义齿修复</vt:lpstr>
      <vt:lpstr>PowerPoint 演示文稿</vt:lpstr>
      <vt:lpstr>PowerPoint 演示文稿</vt:lpstr>
      <vt:lpstr>第四节 牙列缺失的全口义齿修复 </vt:lpstr>
      <vt:lpstr>PowerPoint 演示文稿</vt:lpstr>
      <vt:lpstr>PowerPoint 演示文稿</vt:lpstr>
      <vt:lpstr>本章小结</vt:lpstr>
      <vt:lpstr>思考题</vt:lpstr>
      <vt:lpstr>第五章 口腔粘膜常见疾病</vt:lpstr>
      <vt:lpstr>PowerPoint 演示文稿</vt:lpstr>
      <vt:lpstr>第一节 口腔单纯疱疹</vt:lpstr>
      <vt:lpstr>PowerPoint 演示文稿</vt:lpstr>
      <vt:lpstr>PowerPoint 演示文稿</vt:lpstr>
      <vt:lpstr>第二节 口腔念珠菌病</vt:lpstr>
      <vt:lpstr>PowerPoint 演示文稿</vt:lpstr>
      <vt:lpstr>PowerPoint 演示文稿</vt:lpstr>
      <vt:lpstr>第三节 复发性阿弗他溃疡</vt:lpstr>
      <vt:lpstr>PowerPoint 演示文稿</vt:lpstr>
      <vt:lpstr>第五节 口腔白斑病</vt:lpstr>
      <vt:lpstr>PowerPoint 演示文稿</vt:lpstr>
      <vt:lpstr>PowerPoint 演示文稿</vt:lpstr>
      <vt:lpstr>第七节 性传播疾病的口腔表现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z</vt:lpstr>
      <vt:lpstr>PowerPoint 演示文稿</vt:lpstr>
      <vt:lpstr>PowerPoint 演示文稿</vt:lpstr>
      <vt:lpstr>PowerPoint 演示文稿</vt:lpstr>
      <vt:lpstr>PowerPoint 演示文稿</vt:lpstr>
      <vt:lpstr>本章小结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Season</cp:lastModifiedBy>
  <cp:revision>221</cp:revision>
  <dcterms:created xsi:type="dcterms:W3CDTF">2017-08-10T17:46:00Z</dcterms:created>
  <dcterms:modified xsi:type="dcterms:W3CDTF">2021-11-01T13:55:53Z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DEE4319D4E01426BBF77E7F2C55AAE3C</vt:lpwstr>
  </property>
</Properties>
</file>